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3" r:id="rId1"/>
  </p:sldMasterIdLst>
  <p:notesMasterIdLst>
    <p:notesMasterId r:id="rId9"/>
  </p:notesMasterIdLst>
  <p:sldIdLst>
    <p:sldId id="257" r:id="rId2"/>
    <p:sldId id="275" r:id="rId3"/>
    <p:sldId id="270" r:id="rId4"/>
    <p:sldId id="271" r:id="rId5"/>
    <p:sldId id="272" r:id="rId6"/>
    <p:sldId id="273" r:id="rId7"/>
    <p:sldId id="274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21"/>
  </p:normalViewPr>
  <p:slideViewPr>
    <p:cSldViewPr snapToGrid="0">
      <p:cViewPr varScale="1">
        <p:scale>
          <a:sx n="102" d="100"/>
          <a:sy n="102" d="100"/>
        </p:scale>
        <p:origin x="176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710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74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07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20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5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83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CA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SQL Capstone Project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Cool T-Shirts First and Last Touch Attribution </a:t>
            </a:r>
            <a:endParaRPr sz="2800" dirty="0" smtClean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Kaivan Adjedani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August 21</a:t>
            </a:r>
            <a:r>
              <a:rPr lang="en-CA" sz="2800" baseline="300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st</a:t>
            </a: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CA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Table of Contents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 </a:t>
            </a:r>
            <a:r>
              <a:rPr lang="mr-I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–</a:t>
            </a: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Getting to Know the Numbers </a:t>
            </a:r>
            <a:endParaRPr lang="en-CA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 </a:t>
            </a:r>
            <a:r>
              <a:rPr lang="mr-I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–</a:t>
            </a: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First Touch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3 </a:t>
            </a:r>
            <a:r>
              <a:rPr lang="mr-I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–</a:t>
            </a: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Last Touch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4 </a:t>
            </a:r>
            <a:r>
              <a:rPr lang="mr-I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–</a:t>
            </a: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The User Journey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5 </a:t>
            </a:r>
            <a:r>
              <a:rPr lang="mr-I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–</a:t>
            </a:r>
            <a:r>
              <a:rPr lang="en-CA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Business Recommendations 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76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189972" cy="21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727"/>
            <a:ext cx="4755661" cy="3018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62" y="1"/>
            <a:ext cx="4418736" cy="4730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61" y="4730086"/>
            <a:ext cx="4388339" cy="41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44398" y="387207"/>
            <a:ext cx="46628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From the queries below we find that there are 8 distinct (or unique) campaigns, and 6 distinct sources used by CoolTShirts, shown to the right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We could have used separate queries for distinct utm_source and utm_campaign, then a third for relation; query below is more time efficient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SELECT COUNT(*) was not required, but helps get a feel of the data (5692 results)</a:t>
            </a:r>
          </a:p>
        </p:txBody>
      </p:sp>
    </p:spTree>
    <p:extLst>
      <p:ext uri="{BB962C8B-B14F-4D97-AF65-F5344CB8AC3E}">
        <p14:creationId xmlns:p14="http://schemas.microsoft.com/office/powerpoint/2010/main" val="51880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66813" y="1402915"/>
            <a:ext cx="511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The queries to the right show how to calculate first touch attribution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By selecting the minimum timestamp next to user_id, we are able to determine their first touch; by selecting the minimum of their timestamps we can see the first time they visited the site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The table below the queries shows how many first touches each campaign, and source, is responsible for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87" y="0"/>
            <a:ext cx="3519813" cy="3384800"/>
          </a:xfrm>
          <a:prstGeom prst="rect">
            <a:avLst/>
          </a:prstGeom>
        </p:spPr>
      </p:pic>
      <p:graphicFrame>
        <p:nvGraphicFramePr>
          <p:cNvPr id="6" name="Shape 325"/>
          <p:cNvGraphicFramePr/>
          <p:nvPr>
            <p:extLst>
              <p:ext uri="{D42A27DB-BD31-4B8C-83A1-F6EECF244321}">
                <p14:modId xmlns:p14="http://schemas.microsoft.com/office/powerpoint/2010/main" val="618867883"/>
              </p:ext>
            </p:extLst>
          </p:nvPr>
        </p:nvGraphicFramePr>
        <p:xfrm>
          <a:off x="5624187" y="3348799"/>
          <a:ext cx="3519814" cy="179470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265128"/>
                <a:gridCol w="1427967"/>
                <a:gridCol w="826719"/>
              </a:tblGrid>
              <a:tr h="44650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50" b="1" dirty="0" smtClean="0">
                          <a:solidFill>
                            <a:srgbClr val="FFFFFF"/>
                          </a:solidFill>
                        </a:rPr>
                        <a:t>ft_attr.utm_source</a:t>
                      </a:r>
                      <a:endParaRPr sz="95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50" b="1" dirty="0" smtClean="0">
                          <a:solidFill>
                            <a:srgbClr val="FFFFFF"/>
                          </a:solidFill>
                        </a:rPr>
                        <a:t>ft_attr.utm_campaign</a:t>
                      </a:r>
                      <a:endParaRPr sz="95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950" b="1" dirty="0" smtClean="0">
                          <a:solidFill>
                            <a:srgbClr val="FFFFFF"/>
                          </a:solidFill>
                        </a:rPr>
                        <a:t>COUNT(*)</a:t>
                      </a:r>
                      <a:endParaRPr sz="95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9068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Medium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Interview-with-cool-</a:t>
                      </a:r>
                      <a:r>
                        <a:rPr lang="en-CA" sz="800" b="0" dirty="0" err="1" smtClean="0">
                          <a:solidFill>
                            <a:schemeClr val="bg1"/>
                          </a:solidFill>
                        </a:rPr>
                        <a:t>tshirts</a:t>
                      </a: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-founder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622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0716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NYTimes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getting-to-know-cool-</a:t>
                      </a:r>
                      <a:r>
                        <a:rPr lang="en-CA" sz="800" b="0" dirty="0" err="1" smtClean="0">
                          <a:solidFill>
                            <a:schemeClr val="bg1"/>
                          </a:solidFill>
                        </a:rPr>
                        <a:t>tshirts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612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0716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Buzzfeed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ten-crazy-cool-</a:t>
                      </a:r>
                      <a:r>
                        <a:rPr lang="en-CA" sz="800" b="0" dirty="0" err="1" smtClean="0">
                          <a:solidFill>
                            <a:schemeClr val="bg1"/>
                          </a:solidFill>
                        </a:rPr>
                        <a:t>tshirts</a:t>
                      </a: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-facts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576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0716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Google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cool-</a:t>
                      </a:r>
                      <a:r>
                        <a:rPr lang="en-CA" sz="800" b="0" dirty="0" err="1" smtClean="0">
                          <a:solidFill>
                            <a:schemeClr val="bg1"/>
                          </a:solidFill>
                        </a:rPr>
                        <a:t>tshirts</a:t>
                      </a: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-search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800" b="0" dirty="0" smtClean="0">
                          <a:solidFill>
                            <a:schemeClr val="bg1"/>
                          </a:solidFill>
                        </a:rPr>
                        <a:t>169</a:t>
                      </a:r>
                      <a:endParaRPr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47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31" y="171369"/>
            <a:ext cx="2024775" cy="4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0" y="990059"/>
            <a:ext cx="5110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Using almost an identical code as the last slide, however with max(timestamp), we can determine the last touch attribution as well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The last touches each campaign, and source, are responsible for are shown to the right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By adding a WHERE query (shown below), we can determine how many last touches lead to a purchase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99" y="0"/>
            <a:ext cx="3906702" cy="3556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99" y="3556870"/>
            <a:ext cx="3906702" cy="1586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" y="2789294"/>
            <a:ext cx="2491599" cy="972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61627"/>
            <a:ext cx="2491589" cy="13818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80778" y="3275460"/>
            <a:ext cx="23298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 Shown to the left, using the WHERE function, the first row shows that 115 people made it to the purchase page from the weekly newsletter of the email campaign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001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16" y="341073"/>
            <a:ext cx="2024775" cy="4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45298" y="932925"/>
            <a:ext cx="7741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What is the Typical User Journey? 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96" y="1486923"/>
            <a:ext cx="8079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The typical user journey can be interpreted from the results</a:t>
            </a:r>
          </a:p>
          <a:p>
            <a:pPr marL="285750" indent="-285750">
              <a:buClrTx/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Of all the initial site visitors, 1900 </a:t>
            </a:r>
            <a:r>
              <a:rPr lang="en-US" dirty="0">
                <a:solidFill>
                  <a:schemeClr val="bg1"/>
                </a:solidFill>
              </a:rPr>
              <a:t>users made it to the shopping cart, 1431 made it to checkout, and 361 users made a purchase 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There were originally 5692 users, 361 made a purchase, which means 6% of users who visited the site purchased a product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Below how many of the users who made their first touch from one of the four campaigns, ended up purchasing a product as a result of the last touch of that campaign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>
                <a:solidFill>
                  <a:schemeClr val="bg1"/>
                </a:solidFill>
              </a:rPr>
              <a:t>Ie</a:t>
            </a:r>
            <a:r>
              <a:rPr lang="en-US" dirty="0" smtClean="0">
                <a:solidFill>
                  <a:schemeClr val="bg1"/>
                </a:solidFill>
              </a:rPr>
              <a:t>. Of 622 first touch users from Medium, only 7 had their last touch at the purchase page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3543300" cy="179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88" y="3399647"/>
            <a:ext cx="3007812" cy="178125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013026" y="3987658"/>
            <a:ext cx="1653436" cy="450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5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24" y="3783189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024775" cy="4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573478"/>
            <a:ext cx="41654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295269"/>
              </a:buClr>
            </a:pPr>
            <a:r>
              <a:rPr lang="en-CA" sz="3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Business Proposal </a:t>
            </a:r>
            <a:endParaRPr lang="en-CA" sz="3000" dirty="0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576" y="1285131"/>
            <a:ext cx="34492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Shown to the right is the amount of last touches and last touches that lead to the purchase page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Should CoolTShirts invest in 5 campaigns, those campaigns should be: -    Email Weekly Newsletter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Facebook </a:t>
            </a:r>
            <a:r>
              <a:rPr lang="en-US" dirty="0" err="1" smtClean="0">
                <a:solidFill>
                  <a:schemeClr val="bg1"/>
                </a:solidFill>
              </a:rPr>
              <a:t>Retargetting</a:t>
            </a:r>
            <a:r>
              <a:rPr lang="en-US" dirty="0" smtClean="0">
                <a:solidFill>
                  <a:schemeClr val="bg1"/>
                </a:solidFill>
              </a:rPr>
              <a:t> Ad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Email </a:t>
            </a:r>
            <a:r>
              <a:rPr lang="en-US" dirty="0" err="1" smtClean="0">
                <a:solidFill>
                  <a:schemeClr val="bg1"/>
                </a:solidFill>
              </a:rPr>
              <a:t>Retargetting</a:t>
            </a:r>
            <a:r>
              <a:rPr lang="en-US" dirty="0" smtClean="0">
                <a:solidFill>
                  <a:schemeClr val="bg1"/>
                </a:solidFill>
              </a:rPr>
              <a:t> Ad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Google Paid Search 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Buzzfeed</a:t>
            </a:r>
            <a:r>
              <a:rPr lang="en-US" dirty="0" smtClean="0">
                <a:solidFill>
                  <a:schemeClr val="bg1"/>
                </a:solidFill>
              </a:rPr>
              <a:t> Article </a:t>
            </a: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62" y="0"/>
            <a:ext cx="5309038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677" y="3783189"/>
            <a:ext cx="3280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Of all the ads, the google paid-search seems to be the most efficient. The last touch to purchase percentage is at about 25%.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13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484</Words>
  <Application>Microsoft Macintosh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Roboto Thin</vt:lpstr>
      <vt:lpstr>Dosis</vt:lpstr>
      <vt:lpstr>Roboto Black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First and Last Touch Attributions Capstone Project </dc:title>
  <cp:lastModifiedBy>Kaivan Adjedani</cp:lastModifiedBy>
  <cp:revision>17</cp:revision>
  <dcterms:modified xsi:type="dcterms:W3CDTF">2018-08-22T03:29:44Z</dcterms:modified>
</cp:coreProperties>
</file>